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5" r:id="rId6"/>
    <p:sldId id="262" r:id="rId7"/>
    <p:sldId id="261" r:id="rId8"/>
    <p:sldId id="264" r:id="rId9"/>
    <p:sldId id="263" r:id="rId10"/>
    <p:sldId id="266" r:id="rId11"/>
    <p:sldId id="267" r:id="rId12"/>
    <p:sldId id="268" r:id="rId13"/>
  </p:sldIdLst>
  <p:sldSz cx="12192000" cy="6858000"/>
  <p:notesSz cx="6858000" cy="9144000"/>
  <p:defaultTextStyle>
    <a:defPPr>
      <a:defRPr lang="LID4096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80" autoAdjust="0"/>
    <p:restoredTop sz="94660"/>
  </p:normalViewPr>
  <p:slideViewPr>
    <p:cSldViewPr snapToGrid="0">
      <p:cViewPr varScale="1">
        <p:scale>
          <a:sx n="60" d="100"/>
          <a:sy n="60" d="100"/>
        </p:scale>
        <p:origin x="102" y="5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F51B8-C6B7-4DAF-AAEB-B92FADF47E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F0EC0EB-61C8-49E2-87BE-D0C66ADF62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EC4896-63AE-4FC6-B755-282478A8E4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16028D-F7D3-458A-AE8F-0547E88584CF}" type="datetimeFigureOut">
              <a:rPr lang="LID4096" smtClean="0"/>
              <a:t>07/25/2022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31827A-85E9-4322-989C-8FC1654EF8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EB6A48-F9E2-443E-B74C-727EAF3E4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0DE2C0-902C-4ED4-945F-44A9762F9880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5426022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FD0F6-65E3-419A-A474-09E6B1F56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BDAB118-4400-443F-9E70-54CE9E0DF4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E107E4-A48C-4649-9BC7-751B3BF356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16028D-F7D3-458A-AE8F-0547E88584CF}" type="datetimeFigureOut">
              <a:rPr lang="LID4096" smtClean="0"/>
              <a:t>07/25/2022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81202A-4D55-4692-BCEC-5476E87145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82546B-DD00-44E6-8F8B-72A269B84F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0DE2C0-902C-4ED4-945F-44A9762F9880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0976538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C5BA53-04B0-451A-9592-F9DD23C0109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652639-8654-4378-B92A-33692F8532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81AD44-D766-42AC-B692-6282F1FA67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16028D-F7D3-458A-AE8F-0547E88584CF}" type="datetimeFigureOut">
              <a:rPr lang="LID4096" smtClean="0"/>
              <a:t>07/25/2022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E85DBB-8F6C-4700-816A-6356CFA6DA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AF47AF-82D1-406A-944F-9659B9E5DF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0DE2C0-902C-4ED4-945F-44A9762F9880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5657336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20CD9E-5AC6-4CFE-9D9E-00BFDD72E6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F7F3A8-5BE9-4CE7-BCF3-E5D8478128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2628C1-0685-4AE3-9F4E-69980AB92A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16028D-F7D3-458A-AE8F-0547E88584CF}" type="datetimeFigureOut">
              <a:rPr lang="LID4096" smtClean="0"/>
              <a:t>07/25/2022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2EB0A6-A664-4707-8744-6BCE334827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EA1EEF-35F7-4DCF-AF3E-AACF2DF48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0DE2C0-902C-4ED4-945F-44A9762F9880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016175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61F372-262F-4433-BF83-4DB9BEC703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6A6260-4EF4-4907-8D3E-B2E88BE129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C93153-C144-4FF7-B24D-E5D96E7AF8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16028D-F7D3-458A-AE8F-0547E88584CF}" type="datetimeFigureOut">
              <a:rPr lang="LID4096" smtClean="0"/>
              <a:t>07/25/2022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1E8B10-3A09-442E-AD5D-9395D24B66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DD34A-877B-4616-B536-5EE3C9BC5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0DE2C0-902C-4ED4-945F-44A9762F9880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3101006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BF8065-77E7-49DC-BFAA-E9F017D7A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2B7AE4-1362-4C30-BFB6-2C0AC91B0D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785B01-C1B9-4392-AD52-E5A1E56403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E3775E-CE5E-4187-925B-D10B86FFA9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16028D-F7D3-458A-AE8F-0547E88584CF}" type="datetimeFigureOut">
              <a:rPr lang="LID4096" smtClean="0"/>
              <a:t>07/25/2022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98C87C-5951-4CDE-BD50-140DBBE669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D25017-C5D4-4960-A605-48CF4F2556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0DE2C0-902C-4ED4-945F-44A9762F9880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3598221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877523-0BBF-460A-898A-A9B0C6C074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20711A-5E2D-4B34-BBB1-BE7A4BB8ED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9C32A2-0185-47A6-BCF1-A616017691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15C75A-DD58-4123-BF14-7EF6297BE4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819C92-34B8-4CB6-B63E-E3B2218E541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B5F16E2-CF70-4E5C-AF67-4430A667E3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16028D-F7D3-458A-AE8F-0547E88584CF}" type="datetimeFigureOut">
              <a:rPr lang="LID4096" smtClean="0"/>
              <a:t>07/25/2022</a:t>
            </a:fld>
            <a:endParaRPr lang="LID4096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0E9626A-1CEF-4547-82F2-BEF1C43EEC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56628C-6FD5-41AB-AB60-BD6BCADDBE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0DE2C0-902C-4ED4-945F-44A9762F9880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2777364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18D801-6BE9-4E60-AB61-45B2E0878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98235A0-4C5C-482E-84A2-D5E18DA669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16028D-F7D3-458A-AE8F-0547E88584CF}" type="datetimeFigureOut">
              <a:rPr lang="LID4096" smtClean="0"/>
              <a:t>07/25/2022</a:t>
            </a:fld>
            <a:endParaRPr lang="LID4096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4176E0-C078-4DDA-9271-6575EC3CED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16D0E9-7501-4986-9B4D-870CD26FE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0DE2C0-902C-4ED4-945F-44A9762F9880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1760439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E9B11E-E9DA-42A3-AF32-A0406D7A08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16028D-F7D3-458A-AE8F-0547E88584CF}" type="datetimeFigureOut">
              <a:rPr lang="LID4096" smtClean="0"/>
              <a:t>07/25/2022</a:t>
            </a:fld>
            <a:endParaRPr lang="LID4096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8440D88-F9B2-4368-9CE4-9475059A73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FB2A01-65BB-41C2-BB78-05DF11402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0DE2C0-902C-4ED4-945F-44A9762F9880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1602345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F2FFC0-37C0-4581-B4AB-EC439BD8AD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050AF5-7B8C-405F-9DF3-65E76755DC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3269C7-08CE-469C-8F93-6469CBFB93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0B45D9-E25B-438B-B034-FA646427BC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16028D-F7D3-458A-AE8F-0547E88584CF}" type="datetimeFigureOut">
              <a:rPr lang="LID4096" smtClean="0"/>
              <a:t>07/25/2022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B64B79-4AFB-456C-AA22-FCC0E90343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338FBE-43A0-477C-B2C0-C8329DB4D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0DE2C0-902C-4ED4-945F-44A9762F9880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7638353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23A032-E4C1-478E-AD4E-53345D8E51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2C02C6F-E1FF-41DC-9462-F4994CE532F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DD3201-852C-490F-B3F2-63B1C64758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8FB211-9F58-49ED-89DA-DD91697AB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16028D-F7D3-458A-AE8F-0547E88584CF}" type="datetimeFigureOut">
              <a:rPr lang="LID4096" smtClean="0"/>
              <a:t>07/25/2022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7BF8A5-AAC4-4536-96EB-8DF0BA9C33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0C64D8-4943-40D8-9DD1-D4923445C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0DE2C0-902C-4ED4-945F-44A9762F9880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1608383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73E099E-A78D-40AC-B161-48707F62EB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85B06F-EB77-412F-8367-6611FF708A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7CF352-3559-4B47-8B90-7F2C8B8D4F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16028D-F7D3-458A-AE8F-0547E88584CF}" type="datetimeFigureOut">
              <a:rPr lang="LID4096" smtClean="0"/>
              <a:t>07/25/2022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83B1D8-AE1C-4E9A-949B-96F3F1ED8D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FD85D4-BA96-4F59-8F66-5D01F07227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0DE2C0-902C-4ED4-945F-44A9762F9880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7715455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LID4096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lickr.com/photos/49208525@N08/33697585246" TargetMode="External"/><Relationship Id="rId13" Type="http://schemas.openxmlformats.org/officeDocument/2006/relationships/image" Target="../media/image22.jpg"/><Relationship Id="rId3" Type="http://schemas.openxmlformats.org/officeDocument/2006/relationships/image" Target="../media/image17.jpg"/><Relationship Id="rId7" Type="http://schemas.openxmlformats.org/officeDocument/2006/relationships/image" Target="../media/image19.jpg"/><Relationship Id="rId12" Type="http://schemas.openxmlformats.org/officeDocument/2006/relationships/hyperlink" Target="https://pixabay.com/en/pig-alp-rona-furna-sow-happy-pig-214349/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pxhere.com/en/photo/1249240" TargetMode="External"/><Relationship Id="rId11" Type="http://schemas.openxmlformats.org/officeDocument/2006/relationships/image" Target="../media/image21.jpg"/><Relationship Id="rId5" Type="http://schemas.openxmlformats.org/officeDocument/2006/relationships/image" Target="../media/image18.jpg"/><Relationship Id="rId10" Type="http://schemas.openxmlformats.org/officeDocument/2006/relationships/hyperlink" Target="https://www.publicdomainpictures.net/view-image.php?image=306912&amp;picture=cattle" TargetMode="External"/><Relationship Id="rId4" Type="http://schemas.openxmlformats.org/officeDocument/2006/relationships/hyperlink" Target="https://commons.wikimedia.org/wiki/File:Yellowstone-wolf-17120-2.jpg" TargetMode="External"/><Relationship Id="rId9" Type="http://schemas.openxmlformats.org/officeDocument/2006/relationships/image" Target="../media/image20.jpg"/><Relationship Id="rId14" Type="http://schemas.openxmlformats.org/officeDocument/2006/relationships/hyperlink" Target="https://www.flickr.com/photos/lonetown/2810679010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hu.wikipedia.org/wiki/alpesi_szalamandra" TargetMode="External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little-pig-wild-boars-spring-wild-2224212/" TargetMode="External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pixnio.com/fauna-animals/cows-and-calves/cattle" TargetMode="External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3D482-F4D7-44F5-A5C5-801B72622D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Sub catchment selection - Ticino</a:t>
            </a:r>
            <a:endParaRPr lang="LID4096" dirty="0"/>
          </a:p>
        </p:txBody>
      </p:sp>
      <p:pic>
        <p:nvPicPr>
          <p:cNvPr id="8" name="Picture 7" descr="Map&#10;&#10;Description automatically generated with medium confidence">
            <a:extLst>
              <a:ext uri="{FF2B5EF4-FFF2-40B4-BE49-F238E27FC236}">
                <a16:creationId xmlns:a16="http://schemas.microsoft.com/office/drawing/2014/main" id="{F9101B9B-6A67-4902-B205-3D7289FC80F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1" t="13334" r="16307" b="11531"/>
          <a:stretch/>
        </p:blipFill>
        <p:spPr>
          <a:xfrm>
            <a:off x="2254467" y="1816459"/>
            <a:ext cx="6542691" cy="4745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4929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D10C42-9B16-4640-ABE9-596586126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Critical Temperature index (with maximum temperature)</a:t>
            </a:r>
            <a:endParaRPr lang="LID4096" dirty="0"/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93A55B3E-12F7-4A81-B894-4F54CE048A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4877" y="1796255"/>
            <a:ext cx="7564470" cy="4862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5320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6D6CA9E-0F87-0B70-FA9A-A67884D7F9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7228" y="72475"/>
            <a:ext cx="7046488" cy="452907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DDC48AD-DCCA-6528-3CC4-3D9DC09243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649" y="1076646"/>
            <a:ext cx="2064025" cy="147672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231BF4E-2DC2-2D42-912D-B8DB8BFC99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0044" y="1905480"/>
            <a:ext cx="2379031" cy="158019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E169123-1E6D-28FB-A147-677EC4EBE6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88405" y="72475"/>
            <a:ext cx="2064025" cy="150676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1B9897-4C1D-65A7-FDB2-996A24B5B50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311" t="5556" b="5655"/>
          <a:stretch/>
        </p:blipFill>
        <p:spPr>
          <a:xfrm>
            <a:off x="258618" y="3118718"/>
            <a:ext cx="4897645" cy="3494227"/>
          </a:xfrm>
          <a:prstGeom prst="rect">
            <a:avLst/>
          </a:prstGeom>
        </p:spPr>
      </p:pic>
      <p:sp>
        <p:nvSpPr>
          <p:cNvPr id="7" name="Arrow: Up 6">
            <a:extLst>
              <a:ext uri="{FF2B5EF4-FFF2-40B4-BE49-F238E27FC236}">
                <a16:creationId xmlns:a16="http://schemas.microsoft.com/office/drawing/2014/main" id="{CDFD18B5-AE99-C242-743B-35A74574C31F}"/>
              </a:ext>
            </a:extLst>
          </p:cNvPr>
          <p:cNvSpPr/>
          <p:nvPr/>
        </p:nvSpPr>
        <p:spPr>
          <a:xfrm rot="3664733">
            <a:off x="4725682" y="2604277"/>
            <a:ext cx="483511" cy="2385254"/>
          </a:xfrm>
          <a:prstGeom prst="upArrow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1060980-D3DF-61AD-9BD6-78C86A7978B3}"/>
              </a:ext>
            </a:extLst>
          </p:cNvPr>
          <p:cNvCxnSpPr>
            <a:cxnSpLocks/>
          </p:cNvCxnSpPr>
          <p:nvPr/>
        </p:nvCxnSpPr>
        <p:spPr>
          <a:xfrm>
            <a:off x="4695986" y="1076646"/>
            <a:ext cx="2681207" cy="414417"/>
          </a:xfrm>
          <a:prstGeom prst="straightConnector1">
            <a:avLst/>
          </a:prstGeom>
          <a:ln w="57150">
            <a:prstDash val="sysDot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E27F6D7-85B7-E993-69C3-CFBECFD1247D}"/>
              </a:ext>
            </a:extLst>
          </p:cNvPr>
          <p:cNvCxnSpPr>
            <a:cxnSpLocks/>
            <a:stCxn id="3" idx="6"/>
          </p:cNvCxnSpPr>
          <p:nvPr/>
        </p:nvCxnSpPr>
        <p:spPr>
          <a:xfrm flipV="1">
            <a:off x="2427674" y="1632403"/>
            <a:ext cx="3415187" cy="182605"/>
          </a:xfrm>
          <a:prstGeom prst="straightConnector1">
            <a:avLst/>
          </a:prstGeom>
          <a:ln w="571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70CBF12-75F6-F0EF-D4B7-633BD4E1B1BC}"/>
              </a:ext>
            </a:extLst>
          </p:cNvPr>
          <p:cNvCxnSpPr/>
          <p:nvPr/>
        </p:nvCxnSpPr>
        <p:spPr>
          <a:xfrm>
            <a:off x="4652430" y="2169763"/>
            <a:ext cx="1696711" cy="0"/>
          </a:xfrm>
          <a:prstGeom prst="straightConnector1">
            <a:avLst/>
          </a:prstGeom>
          <a:ln w="57150">
            <a:solidFill>
              <a:srgbClr val="FFCC00"/>
            </a:solidFill>
            <a:prstDash val="sysDot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63415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F6F3DA5A-C7E9-1F2A-6B51-99D4447732D5}"/>
              </a:ext>
            </a:extLst>
          </p:cNvPr>
          <p:cNvGrpSpPr/>
          <p:nvPr/>
        </p:nvGrpSpPr>
        <p:grpSpPr>
          <a:xfrm>
            <a:off x="2358189" y="-776036"/>
            <a:ext cx="7924800" cy="8915398"/>
            <a:chOff x="2358189" y="-776036"/>
            <a:chExt cx="7924800" cy="8915398"/>
          </a:xfrm>
        </p:grpSpPr>
        <p:pic>
          <p:nvPicPr>
            <p:cNvPr id="3" name="Picture 2" descr="Chart, line chart&#10;&#10;Description automatically generated">
              <a:extLst>
                <a:ext uri="{FF2B5EF4-FFF2-40B4-BE49-F238E27FC236}">
                  <a16:creationId xmlns:a16="http://schemas.microsoft.com/office/drawing/2014/main" id="{F46C5E10-25F2-7743-9573-0CD586AFD8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58189" y="-776036"/>
              <a:ext cx="7924800" cy="8915398"/>
            </a:xfrm>
            <a:prstGeom prst="rect">
              <a:avLst/>
            </a:prstGeom>
          </p:spPr>
        </p:pic>
        <p:pic>
          <p:nvPicPr>
            <p:cNvPr id="5" name="Picture 4" descr="A wolf lying in the snow&#10;&#10;Description automatically generated">
              <a:extLst>
                <a:ext uri="{FF2B5EF4-FFF2-40B4-BE49-F238E27FC236}">
                  <a16:creationId xmlns:a16="http://schemas.microsoft.com/office/drawing/2014/main" id="{D9E47E6E-2B52-A070-00E9-FA2133C0A96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rcRect l="11051" r="21893"/>
            <a:stretch/>
          </p:blipFill>
          <p:spPr>
            <a:xfrm>
              <a:off x="7430231" y="1549127"/>
              <a:ext cx="1459831" cy="1435466"/>
            </a:xfrm>
            <a:prstGeom prst="hexagon">
              <a:avLst/>
            </a:prstGeom>
          </p:spPr>
        </p:pic>
        <p:pic>
          <p:nvPicPr>
            <p:cNvPr id="8" name="Picture 7" descr="A picture containing fox, mammal, cat, white&#10;&#10;Description automatically generated">
              <a:extLst>
                <a:ext uri="{FF2B5EF4-FFF2-40B4-BE49-F238E27FC236}">
                  <a16:creationId xmlns:a16="http://schemas.microsoft.com/office/drawing/2014/main" id="{BA1CEE9F-2CCF-82D6-0C0A-46F7FB2D73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rcRect l="12953" r="14064"/>
            <a:stretch/>
          </p:blipFill>
          <p:spPr>
            <a:xfrm>
              <a:off x="3192378" y="1181152"/>
              <a:ext cx="1201791" cy="1085708"/>
            </a:xfrm>
            <a:prstGeom prst="hexagon">
              <a:avLst/>
            </a:prstGeom>
          </p:spPr>
        </p:pic>
        <p:pic>
          <p:nvPicPr>
            <p:cNvPr id="10" name="Picture 9" descr="A picture containing mammal, outdoor, sitting, rodent&#10;&#10;Description automatically generated">
              <a:extLst>
                <a:ext uri="{FF2B5EF4-FFF2-40B4-BE49-F238E27FC236}">
                  <a16:creationId xmlns:a16="http://schemas.microsoft.com/office/drawing/2014/main" id="{88E34598-E4D5-670A-FBC6-2BFE84FF6D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8"/>
                </a:ext>
              </a:extLst>
            </a:blip>
            <a:srcRect l="22029" t="3577" r="17437" b="23948"/>
            <a:stretch/>
          </p:blipFill>
          <p:spPr>
            <a:xfrm>
              <a:off x="3664253" y="-379512"/>
              <a:ext cx="1459831" cy="1266476"/>
            </a:xfrm>
            <a:prstGeom prst="hexagon">
              <a:avLst/>
            </a:prstGeom>
          </p:spPr>
        </p:pic>
        <p:pic>
          <p:nvPicPr>
            <p:cNvPr id="13" name="Picture 12" descr="A cow with a yellow tag&#10;&#10;Description automatically generated with low confidence">
              <a:extLst>
                <a:ext uri="{FF2B5EF4-FFF2-40B4-BE49-F238E27FC236}">
                  <a16:creationId xmlns:a16="http://schemas.microsoft.com/office/drawing/2014/main" id="{B9096530-E223-A2FA-C48C-A71F711237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0"/>
                </a:ext>
              </a:extLst>
            </a:blip>
            <a:srcRect l="22862" t="13355" r="23612" b="12082"/>
            <a:stretch/>
          </p:blipFill>
          <p:spPr>
            <a:xfrm>
              <a:off x="7430231" y="5308873"/>
              <a:ext cx="1331495" cy="1235560"/>
            </a:xfrm>
            <a:prstGeom prst="hexagon">
              <a:avLst/>
            </a:prstGeom>
          </p:spPr>
        </p:pic>
        <p:pic>
          <p:nvPicPr>
            <p:cNvPr id="15" name="Picture 14" descr="A pig standing on grass&#10;&#10;Description automatically generated with low confidence">
              <a:extLst>
                <a:ext uri="{FF2B5EF4-FFF2-40B4-BE49-F238E27FC236}">
                  <a16:creationId xmlns:a16="http://schemas.microsoft.com/office/drawing/2014/main" id="{E2E8B6AC-C1D9-9B11-5861-0BB9A8C964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2"/>
                </a:ext>
              </a:extLst>
            </a:blip>
            <a:srcRect l="35908" t="12518" r="6784" b="35552"/>
            <a:stretch/>
          </p:blipFill>
          <p:spPr>
            <a:xfrm>
              <a:off x="5309936" y="5648510"/>
              <a:ext cx="1465303" cy="1327744"/>
            </a:xfrm>
            <a:prstGeom prst="hexagon">
              <a:avLst/>
            </a:prstGeom>
          </p:spPr>
        </p:pic>
        <p:pic>
          <p:nvPicPr>
            <p:cNvPr id="17" name="Picture 16" descr="A picture containing grass, horse, outdoor, brown&#10;&#10;Description automatically generated">
              <a:extLst>
                <a:ext uri="{FF2B5EF4-FFF2-40B4-BE49-F238E27FC236}">
                  <a16:creationId xmlns:a16="http://schemas.microsoft.com/office/drawing/2014/main" id="{6626C9B7-6603-05AB-B6DC-B901CBA3B4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3076185" y="4145707"/>
              <a:ext cx="1576023" cy="1455974"/>
            </a:xfrm>
            <a:prstGeom prst="hexagon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912043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3D482-F4D7-44F5-A5C5-801B72622D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Sub catchment selection - Valais</a:t>
            </a:r>
            <a:endParaRPr lang="LID4096" dirty="0"/>
          </a:p>
        </p:txBody>
      </p:sp>
      <p:pic>
        <p:nvPicPr>
          <p:cNvPr id="4" name="Picture 3" descr="Chart&#10;&#10;Description automatically generated with medium confidence">
            <a:extLst>
              <a:ext uri="{FF2B5EF4-FFF2-40B4-BE49-F238E27FC236}">
                <a16:creationId xmlns:a16="http://schemas.microsoft.com/office/drawing/2014/main" id="{A05BAD25-9DDB-45A9-B7E9-469748A3783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6" t="15146" r="14525" b="14353"/>
          <a:stretch/>
        </p:blipFill>
        <p:spPr>
          <a:xfrm>
            <a:off x="2333297" y="1866815"/>
            <a:ext cx="6542689" cy="4341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9400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3D482-F4D7-44F5-A5C5-801B72622D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Sub catchment selection - Zurich</a:t>
            </a:r>
            <a:endParaRPr lang="LID4096" dirty="0"/>
          </a:p>
        </p:txBody>
      </p:sp>
      <p:pic>
        <p:nvPicPr>
          <p:cNvPr id="5" name="Picture 4" descr="Map&#10;&#10;Description automatically generated">
            <a:extLst>
              <a:ext uri="{FF2B5EF4-FFF2-40B4-BE49-F238E27FC236}">
                <a16:creationId xmlns:a16="http://schemas.microsoft.com/office/drawing/2014/main" id="{A068D196-DAA4-441B-8BBB-0562E5FA315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3" t="15729" r="15034" b="13109"/>
          <a:stretch/>
        </p:blipFill>
        <p:spPr>
          <a:xfrm>
            <a:off x="2112579" y="1891128"/>
            <a:ext cx="6653049" cy="4442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0178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EB8B2-6BAC-4573-A7F2-0E7DD89C1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Daily </a:t>
            </a:r>
            <a:r>
              <a:rPr lang="en-US" altLang="zh-CN" dirty="0"/>
              <a:t>mean </a:t>
            </a:r>
            <a:r>
              <a:rPr lang="en-GB" dirty="0"/>
              <a:t>temperature in three cantons</a:t>
            </a:r>
            <a:endParaRPr lang="LID4096" dirty="0"/>
          </a:p>
        </p:txBody>
      </p:sp>
      <p:pic>
        <p:nvPicPr>
          <p:cNvPr id="4" name="Picture 3" descr="Graphical user interface, chart, scatter chart&#10;&#10;Description automatically generated">
            <a:extLst>
              <a:ext uri="{FF2B5EF4-FFF2-40B4-BE49-F238E27FC236}">
                <a16:creationId xmlns:a16="http://schemas.microsoft.com/office/drawing/2014/main" id="{FE9B2299-2A6C-400B-9E03-751E48B6F2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60331"/>
            <a:ext cx="9564635" cy="4782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2526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EB8B2-6BAC-4573-A7F2-0E7DD89C12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2131"/>
            <a:ext cx="10515600" cy="1325563"/>
          </a:xfrm>
        </p:spPr>
        <p:txBody>
          <a:bodyPr>
            <a:normAutofit/>
          </a:bodyPr>
          <a:lstStyle/>
          <a:p>
            <a:r>
              <a:rPr lang="en-GB" sz="3600" dirty="0"/>
              <a:t>Daily temperature in three cantons </a:t>
            </a:r>
            <a:r>
              <a:rPr lang="en-US" sz="3600" dirty="0"/>
              <a:t>(Max</a:t>
            </a:r>
            <a:r>
              <a:rPr lang="zh-CN" altLang="en-US" sz="3600" dirty="0"/>
              <a:t> </a:t>
            </a:r>
            <a:r>
              <a:rPr lang="en-US" altLang="zh-CN" sz="3600" dirty="0"/>
              <a:t>and</a:t>
            </a:r>
            <a:r>
              <a:rPr lang="zh-CN" altLang="en-US" sz="3600" dirty="0"/>
              <a:t> </a:t>
            </a:r>
            <a:r>
              <a:rPr lang="en-US" altLang="zh-CN" sz="3600" dirty="0"/>
              <a:t>Mean)</a:t>
            </a:r>
            <a:endParaRPr lang="LID4096" sz="3600" dirty="0"/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B93F55A4-18C5-4C19-A863-B49D7BF498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6997" y="1300676"/>
            <a:ext cx="7649583" cy="5295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3533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F86A8-A76A-48E6-9770-188D53850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Species selection (Amphibians)</a:t>
            </a:r>
            <a:endParaRPr lang="LID4096" dirty="0"/>
          </a:p>
        </p:txBody>
      </p:sp>
      <p:pic>
        <p:nvPicPr>
          <p:cNvPr id="7" name="Picture 6" descr="A picture containing ground, outdoor, rock, salamander&#10;&#10;Description automatically generated">
            <a:extLst>
              <a:ext uri="{FF2B5EF4-FFF2-40B4-BE49-F238E27FC236}">
                <a16:creationId xmlns:a16="http://schemas.microsoft.com/office/drawing/2014/main" id="{EB0510B9-CAFF-451D-962C-4580C8C076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943646" y="2203939"/>
            <a:ext cx="4457288" cy="318867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2A35BED-ED99-464D-B6A3-A3CD2CE4E746}"/>
              </a:ext>
            </a:extLst>
          </p:cNvPr>
          <p:cNvSpPr txBox="1"/>
          <p:nvPr/>
        </p:nvSpPr>
        <p:spPr>
          <a:xfrm>
            <a:off x="6576646" y="2368062"/>
            <a:ext cx="4114799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0" i="0" dirty="0">
                <a:solidFill>
                  <a:srgbClr val="202124"/>
                </a:solidFill>
                <a:effectLst/>
                <a:latin typeface="Abadi" panose="020B0604020104020204" pitchFamily="34" charset="0"/>
              </a:rPr>
              <a:t>Alpine salamander - </a:t>
            </a:r>
            <a:r>
              <a:rPr lang="en-GB" sz="2400" b="0" i="1" dirty="0">
                <a:solidFill>
                  <a:srgbClr val="202122"/>
                </a:solidFill>
                <a:effectLst/>
                <a:latin typeface="Abadi" panose="020B0604020104020204" pitchFamily="34" charset="0"/>
              </a:rPr>
              <a:t>Salamandra </a:t>
            </a:r>
            <a:r>
              <a:rPr lang="en-GB" sz="2400" b="0" i="1" dirty="0" err="1">
                <a:solidFill>
                  <a:srgbClr val="202122"/>
                </a:solidFill>
                <a:effectLst/>
                <a:latin typeface="Abadi" panose="020B0604020104020204" pitchFamily="34" charset="0"/>
              </a:rPr>
              <a:t>atra</a:t>
            </a:r>
            <a:endParaRPr lang="en-GB" sz="2400" b="0" i="1" dirty="0">
              <a:solidFill>
                <a:srgbClr val="202122"/>
              </a:solidFill>
              <a:effectLst/>
              <a:latin typeface="Abadi" panose="020B0604020104020204" pitchFamily="34" charset="0"/>
            </a:endParaRPr>
          </a:p>
          <a:p>
            <a:endParaRPr lang="en-GB" sz="2400" i="1" dirty="0">
              <a:solidFill>
                <a:srgbClr val="202122"/>
              </a:solidFill>
              <a:latin typeface="Abadi" panose="020B0604020104020204" pitchFamily="34" charset="0"/>
            </a:endParaRPr>
          </a:p>
          <a:p>
            <a:r>
              <a:rPr lang="en-GB" sz="2400" dirty="0">
                <a:latin typeface="Abadi" panose="020B0604020104020204" pitchFamily="34" charset="0"/>
              </a:rPr>
              <a:t>Upper thermal limit – 34.3 </a:t>
            </a:r>
            <a:r>
              <a:rPr lang="en-GB" sz="2400" dirty="0">
                <a:latin typeface="Abadi" panose="020B0604020104020204" pitchFamily="34" charset="0"/>
                <a:cs typeface="Times New Roman" panose="02020603050405020304" pitchFamily="18" charset="0"/>
              </a:rPr>
              <a:t>℃</a:t>
            </a:r>
            <a:endParaRPr lang="LID4096" sz="2400" dirty="0">
              <a:latin typeface="Abadi" panose="020B0604020104020204" pitchFamily="34" charset="0"/>
            </a:endParaRPr>
          </a:p>
          <a:p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17487026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296B2B-3374-4445-8E18-AE2FD9DFF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Species selection (large mammals)</a:t>
            </a:r>
            <a:endParaRPr lang="LID4096" dirty="0"/>
          </a:p>
        </p:txBody>
      </p:sp>
      <p:pic>
        <p:nvPicPr>
          <p:cNvPr id="4" name="Picture 3" descr="A picture containing ground, outdoor, mammal, grass&#10;&#10;Description automatically generated">
            <a:extLst>
              <a:ext uri="{FF2B5EF4-FFF2-40B4-BE49-F238E27FC236}">
                <a16:creationId xmlns:a16="http://schemas.microsoft.com/office/drawing/2014/main" id="{EE6BDE16-550E-4A85-BD1D-285DE7B748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948559" y="2025413"/>
            <a:ext cx="5809921" cy="38551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732DF6B-228A-493D-9206-AF19305AF6EF}"/>
              </a:ext>
            </a:extLst>
          </p:cNvPr>
          <p:cNvSpPr txBox="1"/>
          <p:nvPr/>
        </p:nvSpPr>
        <p:spPr>
          <a:xfrm>
            <a:off x="7614745" y="2380592"/>
            <a:ext cx="36286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latin typeface="Abadi" panose="020B0604020104020204" pitchFamily="34" charset="0"/>
              </a:rPr>
              <a:t>Wild boar –  </a:t>
            </a:r>
            <a:r>
              <a:rPr lang="en-GB" sz="2400" b="0" i="1" dirty="0">
                <a:solidFill>
                  <a:srgbClr val="202122"/>
                </a:solidFill>
                <a:effectLst/>
                <a:latin typeface="Abadi" panose="020B0604020104020204" pitchFamily="34" charset="0"/>
              </a:rPr>
              <a:t>Sus scrofa</a:t>
            </a:r>
          </a:p>
          <a:p>
            <a:endParaRPr lang="en-GB" sz="2400" dirty="0"/>
          </a:p>
          <a:p>
            <a:r>
              <a:rPr lang="en-GB" sz="2400" dirty="0"/>
              <a:t>Upper thermal limit – 22 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℃</a:t>
            </a:r>
            <a:endParaRPr lang="LID4096" sz="2400" dirty="0"/>
          </a:p>
        </p:txBody>
      </p:sp>
    </p:spTree>
    <p:extLst>
      <p:ext uri="{BB962C8B-B14F-4D97-AF65-F5344CB8AC3E}">
        <p14:creationId xmlns:p14="http://schemas.microsoft.com/office/powerpoint/2010/main" val="22659212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37327-EC36-4F7B-A761-453A95DC7C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Species selection (</a:t>
            </a:r>
            <a:r>
              <a:rPr lang="en-US" altLang="zh-CN" dirty="0"/>
              <a:t>Cattle)</a:t>
            </a:r>
            <a:endParaRPr lang="LID4096" dirty="0"/>
          </a:p>
        </p:txBody>
      </p:sp>
      <p:pic>
        <p:nvPicPr>
          <p:cNvPr id="4" name="Picture 3" descr="A group of cows in a field&#10;&#10;Description automatically generated with medium confidence">
            <a:extLst>
              <a:ext uri="{FF2B5EF4-FFF2-40B4-BE49-F238E27FC236}">
                <a16:creationId xmlns:a16="http://schemas.microsoft.com/office/drawing/2014/main" id="{3F52F7C1-013A-40BC-A552-F232593F9A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38200" y="2041548"/>
            <a:ext cx="5263662" cy="384247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ACD47FE-97DE-4491-96D2-AD11208139E6}"/>
              </a:ext>
            </a:extLst>
          </p:cNvPr>
          <p:cNvSpPr txBox="1"/>
          <p:nvPr/>
        </p:nvSpPr>
        <p:spPr>
          <a:xfrm>
            <a:off x="7491046" y="2133600"/>
            <a:ext cx="372793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THI Value</a:t>
            </a:r>
          </a:p>
          <a:p>
            <a:endParaRPr lang="en-US" sz="2400" dirty="0"/>
          </a:p>
          <a:p>
            <a:r>
              <a:rPr lang="en-US" sz="2400" dirty="0"/>
              <a:t>Mild 72-78</a:t>
            </a:r>
          </a:p>
          <a:p>
            <a:r>
              <a:rPr lang="en-US" sz="2400" dirty="0"/>
              <a:t>Moderate 79-88</a:t>
            </a:r>
          </a:p>
          <a:p>
            <a:r>
              <a:rPr lang="en-US" sz="2400" dirty="0"/>
              <a:t>Severe 89-98</a:t>
            </a:r>
          </a:p>
          <a:p>
            <a:endParaRPr lang="LID4096" sz="2400" dirty="0"/>
          </a:p>
        </p:txBody>
      </p:sp>
    </p:spTree>
    <p:extLst>
      <p:ext uri="{BB962C8B-B14F-4D97-AF65-F5344CB8AC3E}">
        <p14:creationId xmlns:p14="http://schemas.microsoft.com/office/powerpoint/2010/main" val="30909365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D10C42-9B16-4640-ABE9-596586126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Critical Temperature index</a:t>
            </a:r>
            <a:endParaRPr lang="LID4096" dirty="0"/>
          </a:p>
        </p:txBody>
      </p:sp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616C9EED-FB73-4E55-993A-8FF27E3D4A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1" y="1925119"/>
            <a:ext cx="7995139" cy="4797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9483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Green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88</Words>
  <Application>Microsoft Office PowerPoint</Application>
  <PresentationFormat>Widescreen</PresentationFormat>
  <Paragraphs>21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Abadi</vt:lpstr>
      <vt:lpstr>Arial</vt:lpstr>
      <vt:lpstr>Calibri</vt:lpstr>
      <vt:lpstr>Calibri Light</vt:lpstr>
      <vt:lpstr>Times New Roman</vt:lpstr>
      <vt:lpstr>Office Theme</vt:lpstr>
      <vt:lpstr>Sub catchment selection - Ticino</vt:lpstr>
      <vt:lpstr>Sub catchment selection - Valais</vt:lpstr>
      <vt:lpstr>Sub catchment selection - Zurich</vt:lpstr>
      <vt:lpstr>Daily mean temperature in three cantons</vt:lpstr>
      <vt:lpstr>Daily temperature in three cantons (Max and Mean)</vt:lpstr>
      <vt:lpstr>Species selection (Amphibians)</vt:lpstr>
      <vt:lpstr>Species selection (large mammals)</vt:lpstr>
      <vt:lpstr>Species selection (Cattle)</vt:lpstr>
      <vt:lpstr>Critical Temperature index</vt:lpstr>
      <vt:lpstr>Critical Temperature index (with maximum temperature)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Sub catchment selection - Ticino</dc:title>
  <dc:creator>Shen  Chenyu</dc:creator>
  <cp:lastModifiedBy>Shen  Chenyu</cp:lastModifiedBy>
  <cp:revision>6</cp:revision>
  <dcterms:created xsi:type="dcterms:W3CDTF">2022-04-20T08:51:41Z</dcterms:created>
  <dcterms:modified xsi:type="dcterms:W3CDTF">2022-07-29T12:15:11Z</dcterms:modified>
</cp:coreProperties>
</file>